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4" r:id="rId4"/>
    <p:sldId id="261" r:id="rId5"/>
    <p:sldId id="257" r:id="rId6"/>
    <p:sldId id="258" r:id="rId7"/>
    <p:sldId id="270" r:id="rId8"/>
    <p:sldId id="262" r:id="rId9"/>
    <p:sldId id="264" r:id="rId10"/>
    <p:sldId id="265" r:id="rId11"/>
    <p:sldId id="273" r:id="rId12"/>
    <p:sldId id="271" r:id="rId13"/>
    <p:sldId id="278" r:id="rId14"/>
    <p:sldId id="279" r:id="rId15"/>
    <p:sldId id="263" r:id="rId16"/>
    <p:sldId id="275" r:id="rId17"/>
    <p:sldId id="266" r:id="rId18"/>
    <p:sldId id="267" r:id="rId19"/>
    <p:sldId id="26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8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bestvpn.com/wp-content/uploads/2013/06/android-logo-whi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438400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2895600"/>
          </a:xfrm>
        </p:spPr>
        <p:txBody>
          <a:bodyPr/>
          <a:lstStyle/>
          <a:p>
            <a:r>
              <a:rPr lang="en-AU" dirty="0" err="1" smtClean="0"/>
              <a:t>Amicroe</a:t>
            </a:r>
            <a:r>
              <a:rPr lang="en-AU" dirty="0" smtClean="0"/>
              <a:t> 7” </a:t>
            </a:r>
            <a:r>
              <a:rPr lang="en-AU" dirty="0" err="1" smtClean="0"/>
              <a:t>TouchTab</a:t>
            </a:r>
            <a:r>
              <a:rPr lang="en-AU" dirty="0" smtClean="0"/>
              <a:t> II</a:t>
            </a:r>
            <a:br>
              <a:rPr lang="en-AU" dirty="0" smtClean="0"/>
            </a:br>
            <a:r>
              <a:rPr lang="en-AU" dirty="0" smtClean="0"/>
              <a:t>Budget Android Tablet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486400"/>
            <a:ext cx="6400800" cy="1143000"/>
          </a:xfrm>
        </p:spPr>
        <p:txBody>
          <a:bodyPr/>
          <a:lstStyle/>
          <a:p>
            <a:r>
              <a:rPr lang="en-AU" dirty="0" smtClean="0"/>
              <a:t>Woodrising Neighbourhood Centre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13622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Search the Internet</a:t>
            </a:r>
            <a:endParaRPr lang="en-AU" dirty="0"/>
          </a:p>
        </p:txBody>
      </p:sp>
      <p:pic>
        <p:nvPicPr>
          <p:cNvPr id="6146" name="Picture 2" descr="E:\KHSaveFiles\Seniors Computer Club\Training\Hunter Community College\KH TSS Modules\TSS1.4 Tablets, &amp; Smartphones\Screenshots\Screenshot_2014-02-09-09-13-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7620000" cy="4572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ular Callout 4"/>
          <p:cNvSpPr/>
          <p:nvPr/>
        </p:nvSpPr>
        <p:spPr>
          <a:xfrm>
            <a:off x="457200" y="2933700"/>
            <a:ext cx="1231547" cy="990600"/>
          </a:xfrm>
          <a:prstGeom prst="wedgeRectCallout">
            <a:avLst>
              <a:gd name="adj1" fmla="val -4952"/>
              <a:gd name="adj2" fmla="val 164987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Shift key. Double tap to lock on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7" name="Rectangular Callout 6"/>
          <p:cNvSpPr/>
          <p:nvPr/>
        </p:nvSpPr>
        <p:spPr>
          <a:xfrm>
            <a:off x="2057400" y="4267200"/>
            <a:ext cx="1231547" cy="990600"/>
          </a:xfrm>
          <a:prstGeom prst="wedgeRectCallout">
            <a:avLst>
              <a:gd name="adj1" fmla="val -97533"/>
              <a:gd name="adj2" fmla="val 81796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Switch to Numbers &amp; symbols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6019800" y="3676650"/>
            <a:ext cx="1231547" cy="495300"/>
          </a:xfrm>
          <a:prstGeom prst="wedgeRectCallout">
            <a:avLst>
              <a:gd name="adj1" fmla="val 75713"/>
              <a:gd name="adj2" fmla="val 235642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Backspace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5260093" y="4770261"/>
            <a:ext cx="1383947" cy="495300"/>
          </a:xfrm>
          <a:prstGeom prst="wedgeRectCallout">
            <a:avLst>
              <a:gd name="adj1" fmla="val 77546"/>
              <a:gd name="adj2" fmla="val 117123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Enter key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3569053" y="4522611"/>
            <a:ext cx="1383947" cy="495300"/>
          </a:xfrm>
          <a:prstGeom prst="wedgeRectCallout">
            <a:avLst>
              <a:gd name="adj1" fmla="val 10658"/>
              <a:gd name="adj2" fmla="val 155869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Spacebar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12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E:\KHSaveFiles\Seniors Computer Club\Training\Hunter Community College\KH TSS Modules\TSS1.4 Tablets, &amp; Smartphones\Screenshots\Screenshot_2014-02-09-11-16-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06042"/>
            <a:ext cx="3149688" cy="524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E:\KHSaveFiles\Seniors Computer Club\Training\Hunter Community College\KH TSS Modules\TSS1.4 Tablets, &amp; Smartphones\Screenshots\Screenshot_2014-02-09-11-16-5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956" y="1151008"/>
            <a:ext cx="3172549" cy="5287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88" y="304800"/>
            <a:ext cx="7835988" cy="6096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Pinch to Zoom In / Out</a:t>
            </a:r>
            <a:endParaRPr lang="en-AU" dirty="0"/>
          </a:p>
        </p:txBody>
      </p:sp>
      <p:sp>
        <p:nvSpPr>
          <p:cNvPr id="5" name="Rectangular Callout 4"/>
          <p:cNvSpPr/>
          <p:nvPr/>
        </p:nvSpPr>
        <p:spPr>
          <a:xfrm>
            <a:off x="7239000" y="304800"/>
            <a:ext cx="1490505" cy="656167"/>
          </a:xfrm>
          <a:prstGeom prst="wedgeRectCallout">
            <a:avLst>
              <a:gd name="adj1" fmla="val -26833"/>
              <a:gd name="adj2" fmla="val 105325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Same page zoomed in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017" y="3722858"/>
            <a:ext cx="2570734" cy="1763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352800" y="3865776"/>
            <a:ext cx="1076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Pinch </a:t>
            </a:r>
            <a:br>
              <a:rPr lang="en-AU" dirty="0" smtClean="0"/>
            </a:br>
            <a:r>
              <a:rPr lang="en-AU" dirty="0" smtClean="0"/>
              <a:t>to Zoom</a:t>
            </a:r>
            <a:endParaRPr lang="en-AU" dirty="0"/>
          </a:p>
        </p:txBody>
      </p:sp>
      <p:sp>
        <p:nvSpPr>
          <p:cNvPr id="15" name="Rectangular Callout 14"/>
          <p:cNvSpPr/>
          <p:nvPr/>
        </p:nvSpPr>
        <p:spPr>
          <a:xfrm>
            <a:off x="3857538" y="2209801"/>
            <a:ext cx="1727376" cy="762000"/>
          </a:xfrm>
          <a:prstGeom prst="wedgeRectCallout">
            <a:avLst>
              <a:gd name="adj1" fmla="val -18338"/>
              <a:gd name="adj2" fmla="val -13624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Swipe </a:t>
            </a:r>
            <a:r>
              <a:rPr lang="en-AU" b="1" dirty="0" smtClean="0">
                <a:solidFill>
                  <a:schemeClr val="tx1"/>
                </a:solidFill>
                <a:sym typeface="Wingdings"/>
              </a:rPr>
              <a:t></a:t>
            </a:r>
            <a:endParaRPr lang="en-AU" b="1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algn="ctr"/>
            <a:r>
              <a:rPr lang="en-AU" dirty="0" smtClean="0">
                <a:solidFill>
                  <a:schemeClr val="tx1"/>
                </a:solidFill>
                <a:sym typeface="Wingdings" panose="05000000000000000000" pitchFamily="2" charset="2"/>
              </a:rPr>
              <a:t>To scroll. 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449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E:\KHSaveFiles\Seniors Computer Club\Training\Hunter Community College\KH TSS Modules\TSS1.4 Tablets, &amp; Smartphones\Screenshots\Screenshot_2014-02-09-13-19-3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88" y="1295400"/>
            <a:ext cx="7620000" cy="4572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88" y="304800"/>
            <a:ext cx="8229600" cy="1143000"/>
          </a:xfrm>
        </p:spPr>
        <p:txBody>
          <a:bodyPr/>
          <a:lstStyle/>
          <a:p>
            <a:r>
              <a:rPr lang="en-AU" dirty="0" smtClean="0"/>
              <a:t>Editing Text</a:t>
            </a:r>
            <a:endParaRPr lang="en-AU" dirty="0"/>
          </a:p>
        </p:txBody>
      </p:sp>
      <p:sp>
        <p:nvSpPr>
          <p:cNvPr id="3" name="Rectangular Callout 2"/>
          <p:cNvSpPr/>
          <p:nvPr/>
        </p:nvSpPr>
        <p:spPr>
          <a:xfrm>
            <a:off x="1634418" y="4038600"/>
            <a:ext cx="1727376" cy="1143000"/>
          </a:xfrm>
          <a:prstGeom prst="wedgeRectCallout">
            <a:avLst>
              <a:gd name="adj1" fmla="val -28140"/>
              <a:gd name="adj2" fmla="val 15862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To replace any selected text, just start typing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5" name="Rectangular Callout 4"/>
          <p:cNvSpPr/>
          <p:nvPr/>
        </p:nvSpPr>
        <p:spPr>
          <a:xfrm>
            <a:off x="290689" y="2269067"/>
            <a:ext cx="1727376" cy="1312333"/>
          </a:xfrm>
          <a:prstGeom prst="wedgeRectCallout">
            <a:avLst>
              <a:gd name="adj1" fmla="val 79692"/>
              <a:gd name="adj2" fmla="val -108869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dirty="0" smtClean="0">
                <a:solidFill>
                  <a:schemeClr val="tx1"/>
                </a:solidFill>
              </a:rPr>
              <a:t>1. Tap and Hold text to get the blue selection cursors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4191000" y="1612900"/>
            <a:ext cx="1727376" cy="1312333"/>
          </a:xfrm>
          <a:prstGeom prst="wedgeRectCallout">
            <a:avLst>
              <a:gd name="adj1" fmla="val -86304"/>
              <a:gd name="adj2" fmla="val -31449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dirty="0" smtClean="0">
                <a:solidFill>
                  <a:schemeClr val="tx1"/>
                </a:solidFill>
              </a:rPr>
              <a:t>2. If required, drag the cursors to select more/less text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6565812" y="321734"/>
            <a:ext cx="1727376" cy="1312333"/>
          </a:xfrm>
          <a:prstGeom prst="wedgeRectCallout">
            <a:avLst>
              <a:gd name="adj1" fmla="val 25449"/>
              <a:gd name="adj2" fmla="val 82960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dirty="0" smtClean="0">
                <a:solidFill>
                  <a:schemeClr val="tx1"/>
                </a:solidFill>
              </a:rPr>
              <a:t>3. Click the Edit button to Cut or Copy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1" name="Rectangular Callout 10"/>
          <p:cNvSpPr/>
          <p:nvPr/>
        </p:nvSpPr>
        <p:spPr>
          <a:xfrm>
            <a:off x="3962400" y="4038600"/>
            <a:ext cx="2603412" cy="1143000"/>
          </a:xfrm>
          <a:prstGeom prst="wedgeRectCallout">
            <a:avLst>
              <a:gd name="adj1" fmla="val -28140"/>
              <a:gd name="adj2" fmla="val 15862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To cancel text selection, click anywhere and then reposition the text cursor.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247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267" y="361856"/>
            <a:ext cx="8229600" cy="1143000"/>
          </a:xfrm>
        </p:spPr>
        <p:txBody>
          <a:bodyPr/>
          <a:lstStyle/>
          <a:p>
            <a:r>
              <a:rPr lang="en-AU" dirty="0" smtClean="0"/>
              <a:t>Email Screen</a:t>
            </a:r>
            <a:endParaRPr lang="en-AU" dirty="0"/>
          </a:p>
        </p:txBody>
      </p:sp>
      <p:pic>
        <p:nvPicPr>
          <p:cNvPr id="2050" name="Picture 2" descr="E:\KHSaveFiles\Seniors Computer Club\Training\Hunter Community College\KH TSS Modules\TSS1.4 Tablets, &amp; Smartphones\Screenshots\Screenshot_2014-02-13-09-38-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09656"/>
            <a:ext cx="7620000" cy="4572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ular Callout 5"/>
          <p:cNvSpPr/>
          <p:nvPr/>
        </p:nvSpPr>
        <p:spPr>
          <a:xfrm>
            <a:off x="4038600" y="4291883"/>
            <a:ext cx="1727376" cy="1312333"/>
          </a:xfrm>
          <a:prstGeom prst="wedgeRectCallout">
            <a:avLst>
              <a:gd name="adj1" fmla="val -19827"/>
              <a:gd name="adj2" fmla="val 17204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Swipe </a:t>
            </a:r>
            <a:r>
              <a:rPr lang="en-AU" b="1" dirty="0" smtClean="0">
                <a:solidFill>
                  <a:schemeClr val="tx1"/>
                </a:solidFill>
                <a:sym typeface="Wingdings"/>
              </a:rPr>
              <a:t></a:t>
            </a:r>
            <a:endParaRPr lang="en-AU" b="1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algn="ctr"/>
            <a:r>
              <a:rPr lang="en-AU" dirty="0" smtClean="0">
                <a:solidFill>
                  <a:schemeClr val="tx1"/>
                </a:solidFill>
                <a:sym typeface="Wingdings" panose="05000000000000000000" pitchFamily="2" charset="2"/>
              </a:rPr>
              <a:t>To scroll. 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  <a:sym typeface="Wingdings" panose="05000000000000000000" pitchFamily="2" charset="2"/>
              </a:rPr>
              <a:t>Tap to open an email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1313329" y="3883989"/>
            <a:ext cx="1066800" cy="762000"/>
          </a:xfrm>
          <a:prstGeom prst="wedgeRectCallout">
            <a:avLst>
              <a:gd name="adj1" fmla="val -94310"/>
              <a:gd name="adj2" fmla="val -47939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Selection box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7543800" y="742856"/>
            <a:ext cx="1066800" cy="762000"/>
          </a:xfrm>
          <a:prstGeom prst="wedgeRectCallout">
            <a:avLst>
              <a:gd name="adj1" fmla="val -2294"/>
              <a:gd name="adj2" fmla="val 105590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Settings Menu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3" name="Rectangular Callout 12"/>
          <p:cNvSpPr/>
          <p:nvPr/>
        </p:nvSpPr>
        <p:spPr>
          <a:xfrm>
            <a:off x="4977785" y="2800256"/>
            <a:ext cx="1289512" cy="762000"/>
          </a:xfrm>
          <a:prstGeom prst="wedgeRectCallout">
            <a:avLst>
              <a:gd name="adj1" fmla="val 23707"/>
              <a:gd name="adj2" fmla="val -153822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Create New Email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4" name="Rectangular Callout 13"/>
          <p:cNvSpPr/>
          <p:nvPr/>
        </p:nvSpPr>
        <p:spPr>
          <a:xfrm>
            <a:off x="1447800" y="2571656"/>
            <a:ext cx="1828800" cy="990600"/>
          </a:xfrm>
          <a:prstGeom prst="wedgeRectCallout">
            <a:avLst>
              <a:gd name="adj1" fmla="val -23723"/>
              <a:gd name="adj2" fmla="val -109705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Current email account. Tap for folders and labels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5" name="Rectangular Callout 14"/>
          <p:cNvSpPr/>
          <p:nvPr/>
        </p:nvSpPr>
        <p:spPr>
          <a:xfrm>
            <a:off x="3590364" y="1791727"/>
            <a:ext cx="1289512" cy="762000"/>
          </a:xfrm>
          <a:prstGeom prst="wedgeRectCallout">
            <a:avLst>
              <a:gd name="adj1" fmla="val 87318"/>
              <a:gd name="adj2" fmla="val -24999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Unread Emails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6249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Create / Send an email</a:t>
            </a:r>
            <a:endParaRPr lang="en-AU" dirty="0"/>
          </a:p>
        </p:txBody>
      </p:sp>
      <p:pic>
        <p:nvPicPr>
          <p:cNvPr id="1031" name="Picture 7" descr="E:\KHSaveFiles\Seniors Computer Club\Training\Hunter Community College\KH TSS Modules\TSS1.4 Tablets, &amp; Smartphones\Screenshots\Screenshot_2014-02-13-09-37-0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0"/>
            <a:ext cx="7620000" cy="4572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ular Callout 10"/>
          <p:cNvSpPr/>
          <p:nvPr/>
        </p:nvSpPr>
        <p:spPr>
          <a:xfrm>
            <a:off x="3632112" y="2808194"/>
            <a:ext cx="1727376" cy="685799"/>
          </a:xfrm>
          <a:prstGeom prst="wedgeRectCallout">
            <a:avLst>
              <a:gd name="adj1" fmla="val -22162"/>
              <a:gd name="adj2" fmla="val 15619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Swipe </a:t>
            </a:r>
            <a:r>
              <a:rPr lang="en-AU" b="1" dirty="0" smtClean="0">
                <a:solidFill>
                  <a:schemeClr val="tx1"/>
                </a:solidFill>
                <a:sym typeface="Wingdings"/>
              </a:rPr>
              <a:t></a:t>
            </a:r>
            <a:endParaRPr lang="en-AU" b="1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algn="ctr"/>
            <a:r>
              <a:rPr lang="en-AU" dirty="0" smtClean="0">
                <a:solidFill>
                  <a:schemeClr val="tx1"/>
                </a:solidFill>
                <a:sym typeface="Wingdings" panose="05000000000000000000" pitchFamily="2" charset="2"/>
              </a:rPr>
              <a:t>To scroll. 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4" name="Rectangular Callout 13"/>
          <p:cNvSpPr/>
          <p:nvPr/>
        </p:nvSpPr>
        <p:spPr>
          <a:xfrm>
            <a:off x="7315200" y="232086"/>
            <a:ext cx="1066800" cy="762000"/>
          </a:xfrm>
          <a:prstGeom prst="wedgeRectCallout">
            <a:avLst>
              <a:gd name="adj1" fmla="val 21656"/>
              <a:gd name="adj2" fmla="val 117943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Options Menu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5" name="Rectangular Callout 14"/>
          <p:cNvSpPr/>
          <p:nvPr/>
        </p:nvSpPr>
        <p:spPr>
          <a:xfrm>
            <a:off x="5087471" y="1371600"/>
            <a:ext cx="1066800" cy="762000"/>
          </a:xfrm>
          <a:prstGeom prst="wedgeRectCallout">
            <a:avLst>
              <a:gd name="adj1" fmla="val 128799"/>
              <a:gd name="adj2" fmla="val -7351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Send button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6" name="Rectangular Callout 15"/>
          <p:cNvSpPr/>
          <p:nvPr/>
        </p:nvSpPr>
        <p:spPr>
          <a:xfrm>
            <a:off x="990600" y="3429000"/>
            <a:ext cx="2133600" cy="1219200"/>
          </a:xfrm>
          <a:prstGeom prst="wedgeRectCallout">
            <a:avLst>
              <a:gd name="adj1" fmla="val -1739"/>
              <a:gd name="adj2" fmla="val -107939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To list your contacts: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</a:rPr>
              <a:t>Type first 2 letters of contacts name or email address 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3713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66932" cy="1143000"/>
          </a:xfrm>
        </p:spPr>
        <p:txBody>
          <a:bodyPr>
            <a:normAutofit/>
          </a:bodyPr>
          <a:lstStyle/>
          <a:p>
            <a:r>
              <a:rPr lang="en-AU" sz="3600" dirty="0" smtClean="0"/>
              <a:t>Camera App - Take a ‘</a:t>
            </a:r>
            <a:r>
              <a:rPr lang="en-AU" sz="3600" dirty="0" err="1" smtClean="0"/>
              <a:t>Selfie</a:t>
            </a:r>
            <a:r>
              <a:rPr lang="en-AU" sz="3600" dirty="0" smtClean="0"/>
              <a:t>’</a:t>
            </a:r>
            <a:endParaRPr lang="en-AU" sz="3600" dirty="0"/>
          </a:p>
        </p:txBody>
      </p:sp>
      <p:pic>
        <p:nvPicPr>
          <p:cNvPr id="11266" name="Picture 2" descr="E:\KHSaveFiles\Seniors Computer Club\Training\Hunter Community College\KH TSS Modules\TSS1.4 Tablets, &amp; Smartphones\Screenshots\Screenshot_2014-02-09-10-44-4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40933"/>
            <a:ext cx="6109406" cy="366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ular Callout 4"/>
          <p:cNvSpPr/>
          <p:nvPr/>
        </p:nvSpPr>
        <p:spPr>
          <a:xfrm>
            <a:off x="7162800" y="3581401"/>
            <a:ext cx="1371600" cy="1066800"/>
          </a:xfrm>
          <a:prstGeom prst="wedgeRectCallout">
            <a:avLst>
              <a:gd name="adj1" fmla="val -89775"/>
              <a:gd name="adj2" fmla="val 36018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Home to Desktop (faint dot)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2001838" y="2345266"/>
            <a:ext cx="2341562" cy="1591735"/>
          </a:xfrm>
          <a:prstGeom prst="wedgeRectCallout">
            <a:avLst>
              <a:gd name="adj1" fmla="val -28140"/>
              <a:gd name="adj2" fmla="val 15862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Some Androids allow pinching to zoom in/out. This cheapie doesn’t have that.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7" name="Rectangular Callout 6"/>
          <p:cNvSpPr/>
          <p:nvPr/>
        </p:nvSpPr>
        <p:spPr>
          <a:xfrm>
            <a:off x="6990732" y="1039992"/>
            <a:ext cx="1543668" cy="1169808"/>
          </a:xfrm>
          <a:prstGeom prst="wedgeRectCallout">
            <a:avLst>
              <a:gd name="adj1" fmla="val -106850"/>
              <a:gd name="adj2" fmla="val 12448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Saved photos. Tap to view, edit and/or  email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7196666" y="4850213"/>
            <a:ext cx="1337733" cy="712387"/>
          </a:xfrm>
          <a:prstGeom prst="wedgeRectCallout">
            <a:avLst>
              <a:gd name="adj1" fmla="val -100684"/>
              <a:gd name="adj2" fmla="val -42787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Go Back</a:t>
            </a:r>
          </a:p>
          <a:p>
            <a:pPr algn="ctr"/>
            <a:r>
              <a:rPr lang="en-AU" dirty="0">
                <a:solidFill>
                  <a:schemeClr val="tx1"/>
                </a:solidFill>
              </a:rPr>
              <a:t>(faint dot)</a:t>
            </a:r>
          </a:p>
        </p:txBody>
      </p:sp>
      <p:sp>
        <p:nvSpPr>
          <p:cNvPr id="11" name="Rectangular Callout 10"/>
          <p:cNvSpPr/>
          <p:nvPr/>
        </p:nvSpPr>
        <p:spPr>
          <a:xfrm>
            <a:off x="6457332" y="5715000"/>
            <a:ext cx="1066800" cy="559987"/>
          </a:xfrm>
          <a:prstGeom prst="wedgeRectCallout">
            <a:avLst>
              <a:gd name="adj1" fmla="val -78462"/>
              <a:gd name="adj2" fmla="val -153663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Photos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2" name="Rectangular Callout 11"/>
          <p:cNvSpPr/>
          <p:nvPr/>
        </p:nvSpPr>
        <p:spPr>
          <a:xfrm>
            <a:off x="4813476" y="5714999"/>
            <a:ext cx="1066800" cy="559987"/>
          </a:xfrm>
          <a:prstGeom prst="wedgeRectCallout">
            <a:avLst>
              <a:gd name="adj1" fmla="val 44289"/>
              <a:gd name="adj2" fmla="val -173822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Video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3" name="Rectangular Callout 12"/>
          <p:cNvSpPr/>
          <p:nvPr/>
        </p:nvSpPr>
        <p:spPr>
          <a:xfrm>
            <a:off x="3581400" y="5695243"/>
            <a:ext cx="1066800" cy="559987"/>
          </a:xfrm>
          <a:prstGeom prst="wedgeRectCallout">
            <a:avLst>
              <a:gd name="adj1" fmla="val 112014"/>
              <a:gd name="adj2" fmla="val -173822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Settings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4" name="Rectangular Callout 13"/>
          <p:cNvSpPr/>
          <p:nvPr/>
        </p:nvSpPr>
        <p:spPr>
          <a:xfrm>
            <a:off x="7162800" y="2654358"/>
            <a:ext cx="1066800" cy="711199"/>
          </a:xfrm>
          <a:prstGeom prst="wedgeRectCallout">
            <a:avLst>
              <a:gd name="adj1" fmla="val -153144"/>
              <a:gd name="adj2" fmla="val 51798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Shutter button 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1497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E:\KHSaveFiles\Seniors Computer Club\Training\Hunter Community College\KH TSS Modules\TSS1.4 Tablets, &amp; Smartphones\Screenshots\Screenshot_2014-02-09-16-45-0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76" y="1202267"/>
            <a:ext cx="7620000" cy="4572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88" y="304800"/>
            <a:ext cx="8229600" cy="1143000"/>
          </a:xfrm>
        </p:spPr>
        <p:txBody>
          <a:bodyPr/>
          <a:lstStyle/>
          <a:p>
            <a:r>
              <a:rPr lang="en-AU" dirty="0" err="1" smtClean="0"/>
              <a:t>Aldiko</a:t>
            </a:r>
            <a:r>
              <a:rPr lang="en-AU" dirty="0" smtClean="0"/>
              <a:t> eBooks App</a:t>
            </a:r>
            <a:endParaRPr lang="en-AU" dirty="0"/>
          </a:p>
        </p:txBody>
      </p:sp>
      <p:sp>
        <p:nvSpPr>
          <p:cNvPr id="3" name="Rectangular Callout 2"/>
          <p:cNvSpPr/>
          <p:nvPr/>
        </p:nvSpPr>
        <p:spPr>
          <a:xfrm>
            <a:off x="762000" y="1849966"/>
            <a:ext cx="1727376" cy="990600"/>
          </a:xfrm>
          <a:prstGeom prst="wedgeRectCallout">
            <a:avLst>
              <a:gd name="adj1" fmla="val 16953"/>
              <a:gd name="adj2" fmla="val 26118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Tap the page to get the options below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4" name="Rectangular Callout 3"/>
          <p:cNvSpPr/>
          <p:nvPr/>
        </p:nvSpPr>
        <p:spPr>
          <a:xfrm>
            <a:off x="2819400" y="1849966"/>
            <a:ext cx="1727376" cy="817033"/>
          </a:xfrm>
          <a:prstGeom prst="wedgeRectCallout">
            <a:avLst>
              <a:gd name="adj1" fmla="val -28140"/>
              <a:gd name="adj2" fmla="val 15862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Swipe </a:t>
            </a:r>
            <a:r>
              <a:rPr lang="en-AU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 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  <a:sym typeface="Wingdings" panose="05000000000000000000" pitchFamily="2" charset="2"/>
              </a:rPr>
              <a:t>For next page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  <a:endParaRPr lang="en-AU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295400" y="-85125"/>
            <a:ext cx="420687" cy="1219200"/>
          </a:xfrm>
          <a:prstGeom prst="straightConnector1">
            <a:avLst/>
          </a:prstGeom>
          <a:ln w="762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ular Callout 8"/>
          <p:cNvSpPr/>
          <p:nvPr/>
        </p:nvSpPr>
        <p:spPr>
          <a:xfrm>
            <a:off x="6146712" y="1673577"/>
            <a:ext cx="1930488" cy="990600"/>
          </a:xfrm>
          <a:prstGeom prst="wedgeRectCallout">
            <a:avLst>
              <a:gd name="adj1" fmla="val -75194"/>
              <a:gd name="adj2" fmla="val 73982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Best to change text size at the start of the book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709920" y="3134079"/>
            <a:ext cx="1591645" cy="708376"/>
          </a:xfrm>
          <a:prstGeom prst="wedgeRectCallout">
            <a:avLst>
              <a:gd name="adj1" fmla="val -29711"/>
              <a:gd name="adj2" fmla="val 100174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Where you are in the book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1" name="Rectangular Callout 10"/>
          <p:cNvSpPr/>
          <p:nvPr/>
        </p:nvSpPr>
        <p:spPr>
          <a:xfrm>
            <a:off x="2489377" y="3134079"/>
            <a:ext cx="1882422" cy="708376"/>
          </a:xfrm>
          <a:prstGeom prst="wedgeRectCallout">
            <a:avLst>
              <a:gd name="adj1" fmla="val -1566"/>
              <a:gd name="adj2" fmla="val 191011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Toggle between black/white text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3523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47936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Transfer Files </a:t>
            </a:r>
            <a:br>
              <a:rPr lang="en-AU" dirty="0" smtClean="0"/>
            </a:br>
            <a:r>
              <a:rPr lang="en-AU" dirty="0" smtClean="0"/>
              <a:t>to/from PC</a:t>
            </a:r>
            <a:endParaRPr lang="en-AU" dirty="0"/>
          </a:p>
        </p:txBody>
      </p:sp>
      <p:pic>
        <p:nvPicPr>
          <p:cNvPr id="8194" name="Picture 2" descr="E:\KHSaveFiles\Seniors Computer Club\Training\Hunter Community College\KH TSS Modules\TSS1.4 Tablets, &amp; Smartphones\Screenshots\Screenshot_2014-02-09-09-22-3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59467"/>
            <a:ext cx="49530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48300" y="626239"/>
            <a:ext cx="320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u="sng" dirty="0" smtClean="0"/>
              <a:t>Getting Ready</a:t>
            </a:r>
          </a:p>
          <a:p>
            <a:pPr marL="342900" indent="-342900">
              <a:buFont typeface="+mj-lt"/>
              <a:buAutoNum type="arabicPeriod"/>
            </a:pPr>
            <a:r>
              <a:rPr lang="en-AU" dirty="0" smtClean="0"/>
              <a:t>Connect USB Cable to PC</a:t>
            </a:r>
          </a:p>
          <a:p>
            <a:pPr marL="342900" indent="-342900">
              <a:buFont typeface="+mj-lt"/>
              <a:buAutoNum type="arabicPeriod"/>
            </a:pPr>
            <a:r>
              <a:rPr lang="en-AU" dirty="0" smtClean="0"/>
              <a:t>Open USB connection screen</a:t>
            </a:r>
          </a:p>
          <a:p>
            <a:pPr marL="342900" indent="-342900">
              <a:buFont typeface="+mj-lt"/>
              <a:buAutoNum type="arabicPeriod"/>
            </a:pPr>
            <a:r>
              <a:rPr lang="en-AU" dirty="0" smtClean="0"/>
              <a:t>Tap ‘Turn on USB Storage’ and accept the prompts.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48300" y="4495800"/>
            <a:ext cx="342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u="sng" dirty="0" smtClean="0"/>
              <a:t>When finished</a:t>
            </a:r>
          </a:p>
          <a:p>
            <a:pPr marL="342900" indent="-342900">
              <a:buFont typeface="+mj-lt"/>
              <a:buAutoNum type="arabicPeriod"/>
            </a:pPr>
            <a:r>
              <a:rPr lang="en-AU" dirty="0" smtClean="0"/>
              <a:t>Tap Turn Off USB Storage</a:t>
            </a:r>
          </a:p>
          <a:p>
            <a:pPr marL="342900" indent="-342900">
              <a:buFont typeface="+mj-lt"/>
              <a:buAutoNum type="arabicPeriod"/>
            </a:pPr>
            <a:r>
              <a:rPr lang="en-AU" dirty="0" smtClean="0"/>
              <a:t>In Windows, Eject the drive or use Safe Remove icon</a:t>
            </a:r>
          </a:p>
          <a:p>
            <a:pPr marL="342900" indent="-342900">
              <a:buFont typeface="+mj-lt"/>
              <a:buAutoNum type="arabicPeriod"/>
            </a:pPr>
            <a:r>
              <a:rPr lang="en-AU" dirty="0" smtClean="0"/>
              <a:t>Disconnect the cable</a:t>
            </a:r>
          </a:p>
          <a:p>
            <a:endParaRPr lang="en-AU" dirty="0"/>
          </a:p>
        </p:txBody>
      </p:sp>
      <p:sp>
        <p:nvSpPr>
          <p:cNvPr id="6" name="Rectangular Callout 5"/>
          <p:cNvSpPr/>
          <p:nvPr/>
        </p:nvSpPr>
        <p:spPr>
          <a:xfrm>
            <a:off x="762000" y="4876801"/>
            <a:ext cx="2870376" cy="1605844"/>
          </a:xfrm>
          <a:prstGeom prst="wedgeRectCallout">
            <a:avLst>
              <a:gd name="adj1" fmla="val 21026"/>
              <a:gd name="adj2" fmla="val -65276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dirty="0" smtClean="0">
                <a:solidFill>
                  <a:schemeClr val="tx1"/>
                </a:solidFill>
                <a:sym typeface="Wingdings" panose="05000000000000000000" pitchFamily="2" charset="2"/>
              </a:rPr>
              <a:t>1. Tap USB ‘fork like’ icon</a:t>
            </a:r>
          </a:p>
          <a:p>
            <a:r>
              <a:rPr lang="en-AU" dirty="0" smtClean="0">
                <a:solidFill>
                  <a:schemeClr val="tx1"/>
                </a:solidFill>
                <a:sym typeface="Wingdings" panose="05000000000000000000" pitchFamily="2" charset="2"/>
              </a:rPr>
              <a:t>2. Tap ‘USB connected’</a:t>
            </a:r>
          </a:p>
          <a:p>
            <a:r>
              <a:rPr lang="en-AU" dirty="0" smtClean="0">
                <a:solidFill>
                  <a:schemeClr val="tx1"/>
                </a:solidFill>
                <a:sym typeface="Wingdings" panose="05000000000000000000" pitchFamily="2" charset="2"/>
              </a:rPr>
              <a:t>3. Tap ‘Turn on USB storage’</a:t>
            </a:r>
          </a:p>
          <a:p>
            <a:r>
              <a:rPr lang="en-AU" dirty="0" smtClean="0">
                <a:solidFill>
                  <a:schemeClr val="tx1"/>
                </a:solidFill>
                <a:sym typeface="Wingdings" panose="05000000000000000000" pitchFamily="2" charset="2"/>
              </a:rPr>
              <a:t>4. Drive will appear in Windows Explorer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989" y="4765498"/>
            <a:ext cx="66675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562600" y="2827867"/>
            <a:ext cx="32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u="sng" dirty="0" smtClean="0"/>
              <a:t>Transferring Files</a:t>
            </a:r>
          </a:p>
          <a:p>
            <a:r>
              <a:rPr lang="en-AU" dirty="0" smtClean="0"/>
              <a:t>In Windows, use Windows Explorer. Access the tablet the same as any external USB drive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120851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E:\KHSaveFiles\Seniors Computer Club\Training\Hunter Community College\KH TSS Modules\TSS1.4 Tablets, &amp; Smartphones\Screenshots\Screenshot_2014-02-09-16-30-0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828800"/>
            <a:ext cx="7620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88" y="186267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File Manager App</a:t>
            </a:r>
            <a:endParaRPr lang="en-AU" dirty="0"/>
          </a:p>
        </p:txBody>
      </p:sp>
      <p:sp>
        <p:nvSpPr>
          <p:cNvPr id="3" name="Rectangular Callout 2"/>
          <p:cNvSpPr/>
          <p:nvPr/>
        </p:nvSpPr>
        <p:spPr>
          <a:xfrm>
            <a:off x="5943600" y="2658533"/>
            <a:ext cx="990600" cy="694267"/>
          </a:xfrm>
          <a:prstGeom prst="wedgeRectCallout">
            <a:avLst>
              <a:gd name="adj1" fmla="val -41934"/>
              <a:gd name="adj2" fmla="val -112246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List all movies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4" name="Rectangular Callout 3"/>
          <p:cNvSpPr/>
          <p:nvPr/>
        </p:nvSpPr>
        <p:spPr>
          <a:xfrm>
            <a:off x="2735307" y="5334000"/>
            <a:ext cx="1435188" cy="702734"/>
          </a:xfrm>
          <a:prstGeom prst="wedgeRectCallout">
            <a:avLst>
              <a:gd name="adj1" fmla="val -115967"/>
              <a:gd name="adj2" fmla="val 4973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Tap to open a folder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5" name="Rectangular Callout 4"/>
          <p:cNvSpPr/>
          <p:nvPr/>
        </p:nvSpPr>
        <p:spPr>
          <a:xfrm>
            <a:off x="5396265" y="4923366"/>
            <a:ext cx="1727376" cy="821267"/>
          </a:xfrm>
          <a:prstGeom prst="wedgeRectCallout">
            <a:avLst>
              <a:gd name="adj1" fmla="val -21605"/>
              <a:gd name="adj2" fmla="val 33927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Swipe </a:t>
            </a:r>
            <a:r>
              <a:rPr lang="en-AU" b="1" dirty="0" smtClean="0">
                <a:solidFill>
                  <a:schemeClr val="tx1"/>
                </a:solidFill>
                <a:sym typeface="Wingdings"/>
              </a:rPr>
              <a:t></a:t>
            </a:r>
            <a:endParaRPr lang="en-AU" b="1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algn="ctr"/>
            <a:r>
              <a:rPr lang="en-AU" dirty="0" smtClean="0">
                <a:solidFill>
                  <a:schemeClr val="tx1"/>
                </a:solidFill>
                <a:sym typeface="Wingdings" panose="05000000000000000000" pitchFamily="2" charset="2"/>
              </a:rPr>
              <a:t>To scroll. 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4724400" y="2658533"/>
            <a:ext cx="990600" cy="694267"/>
          </a:xfrm>
          <a:prstGeom prst="wedgeRectCallout">
            <a:avLst>
              <a:gd name="adj1" fmla="val -16863"/>
              <a:gd name="adj2" fmla="val -120376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List all pictures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1" name="Rectangular Callout 10"/>
          <p:cNvSpPr/>
          <p:nvPr/>
        </p:nvSpPr>
        <p:spPr>
          <a:xfrm>
            <a:off x="2755812" y="2658533"/>
            <a:ext cx="1816188" cy="1075267"/>
          </a:xfrm>
          <a:prstGeom prst="wedgeRectCallout">
            <a:avLst>
              <a:gd name="adj1" fmla="val -23156"/>
              <a:gd name="adj2" fmla="val -85433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List all files on the external SD card (if fitted)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2" name="Rectangular Callout 11"/>
          <p:cNvSpPr/>
          <p:nvPr/>
        </p:nvSpPr>
        <p:spPr>
          <a:xfrm>
            <a:off x="990600" y="762000"/>
            <a:ext cx="990600" cy="694267"/>
          </a:xfrm>
          <a:prstGeom prst="wedgeRectCallout">
            <a:avLst>
              <a:gd name="adj1" fmla="val -23701"/>
              <a:gd name="adj2" fmla="val 125152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Back button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3" name="Rectangular Callout 12"/>
          <p:cNvSpPr/>
          <p:nvPr/>
        </p:nvSpPr>
        <p:spPr>
          <a:xfrm>
            <a:off x="7425266" y="2658533"/>
            <a:ext cx="1413934" cy="1608667"/>
          </a:xfrm>
          <a:prstGeom prst="wedgeRectCallout">
            <a:avLst>
              <a:gd name="adj1" fmla="val -13436"/>
              <a:gd name="adj2" fmla="val -81225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Multi Select Paste, Delete, Copy &amp; Move commands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4" name="Rectangular Callout 13"/>
          <p:cNvSpPr/>
          <p:nvPr/>
        </p:nvSpPr>
        <p:spPr>
          <a:xfrm>
            <a:off x="3190522" y="4003322"/>
            <a:ext cx="2029178" cy="914400"/>
          </a:xfrm>
          <a:prstGeom prst="wedgeRectCallout">
            <a:avLst>
              <a:gd name="adj1" fmla="val -2398"/>
              <a:gd name="adj2" fmla="val -4327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Tap and hold any folder or file to list commands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6" name="Rectangular Callout 15"/>
          <p:cNvSpPr/>
          <p:nvPr/>
        </p:nvSpPr>
        <p:spPr>
          <a:xfrm>
            <a:off x="762000" y="2630310"/>
            <a:ext cx="1816188" cy="1075267"/>
          </a:xfrm>
          <a:prstGeom prst="wedgeRectCallout">
            <a:avLst>
              <a:gd name="adj1" fmla="val 19111"/>
              <a:gd name="adj2" fmla="val -89632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List all files and folders in internal memory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655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Settings</a:t>
            </a:r>
            <a:endParaRPr lang="en-AU" dirty="0"/>
          </a:p>
        </p:txBody>
      </p:sp>
      <p:pic>
        <p:nvPicPr>
          <p:cNvPr id="9218" name="Picture 2" descr="E:\KHSaveFiles\Seniors Computer Club\Training\Hunter Community College\KH TSS Modules\TSS1.4 Tablets, &amp; Smartphones\Screenshots\Screenshot_2014-02-09-09-16-0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7620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ular Callout 3"/>
          <p:cNvSpPr/>
          <p:nvPr/>
        </p:nvSpPr>
        <p:spPr>
          <a:xfrm>
            <a:off x="1600200" y="304800"/>
            <a:ext cx="1727376" cy="1676400"/>
          </a:xfrm>
          <a:prstGeom prst="wedgeRectCallout">
            <a:avLst>
              <a:gd name="adj1" fmla="val -26833"/>
              <a:gd name="adj2" fmla="val 105325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Swipe </a:t>
            </a:r>
            <a:r>
              <a:rPr lang="en-AU" b="1" dirty="0" smtClean="0">
                <a:solidFill>
                  <a:schemeClr val="tx1"/>
                </a:solidFill>
                <a:sym typeface="Wingdings"/>
              </a:rPr>
              <a:t></a:t>
            </a:r>
            <a:endParaRPr lang="en-AU" b="1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algn="ctr"/>
            <a:r>
              <a:rPr lang="en-AU" dirty="0" smtClean="0">
                <a:solidFill>
                  <a:schemeClr val="tx1"/>
                </a:solidFill>
                <a:sym typeface="Wingdings" panose="05000000000000000000" pitchFamily="2" charset="2"/>
              </a:rPr>
              <a:t>To scroll. 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  <a:sym typeface="Wingdings" panose="05000000000000000000" pitchFamily="2" charset="2"/>
              </a:rPr>
              <a:t>Tap to open those settings in right pane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5" name="Rectangular Callout 4"/>
          <p:cNvSpPr/>
          <p:nvPr/>
        </p:nvSpPr>
        <p:spPr>
          <a:xfrm>
            <a:off x="5765712" y="304800"/>
            <a:ext cx="1727376" cy="1312333"/>
          </a:xfrm>
          <a:prstGeom prst="wedgeRectCallout">
            <a:avLst>
              <a:gd name="adj1" fmla="val -26833"/>
              <a:gd name="adj2" fmla="val 105325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Swipe </a:t>
            </a:r>
            <a:r>
              <a:rPr lang="en-AU" b="1" dirty="0" smtClean="0">
                <a:solidFill>
                  <a:schemeClr val="tx1"/>
                </a:solidFill>
                <a:sym typeface="Wingdings"/>
              </a:rPr>
              <a:t></a:t>
            </a:r>
            <a:endParaRPr lang="en-AU" b="1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algn="ctr"/>
            <a:r>
              <a:rPr lang="en-AU" dirty="0" smtClean="0">
                <a:solidFill>
                  <a:schemeClr val="tx1"/>
                </a:solidFill>
                <a:sym typeface="Wingdings" panose="05000000000000000000" pitchFamily="2" charset="2"/>
              </a:rPr>
              <a:t>To scroll. 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  <a:sym typeface="Wingdings" panose="05000000000000000000" pitchFamily="2" charset="2"/>
              </a:rPr>
              <a:t>Tap to open those settings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1045721" y="5943600"/>
            <a:ext cx="1108957" cy="457200"/>
          </a:xfrm>
          <a:prstGeom prst="wedgeRectCallout">
            <a:avLst>
              <a:gd name="adj1" fmla="val -43121"/>
              <a:gd name="adj2" fmla="val -116897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Go Back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7" name="Rectangular Callout 6"/>
          <p:cNvSpPr/>
          <p:nvPr/>
        </p:nvSpPr>
        <p:spPr>
          <a:xfrm>
            <a:off x="6629400" y="2438400"/>
            <a:ext cx="1947157" cy="609600"/>
          </a:xfrm>
          <a:prstGeom prst="wedgeRectCallout">
            <a:avLst>
              <a:gd name="adj1" fmla="val -7755"/>
              <a:gd name="adj2" fmla="val -124304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Tap to turn this setting on/off 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9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Google Android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848600" cy="4525963"/>
          </a:xfrm>
        </p:spPr>
        <p:txBody>
          <a:bodyPr/>
          <a:lstStyle/>
          <a:p>
            <a:r>
              <a:rPr lang="en-AU" dirty="0" smtClean="0"/>
              <a:t>Android is an ‘operating system’</a:t>
            </a:r>
          </a:p>
          <a:p>
            <a:r>
              <a:rPr lang="en-AU" dirty="0" smtClean="0"/>
              <a:t>Built by the Google Company</a:t>
            </a:r>
          </a:p>
          <a:p>
            <a:r>
              <a:rPr lang="en-AU" dirty="0" smtClean="0"/>
              <a:t>Manufacturers customize it</a:t>
            </a:r>
          </a:p>
          <a:p>
            <a:r>
              <a:rPr lang="en-AU" dirty="0" smtClean="0"/>
              <a:t>Differences between manufacturers</a:t>
            </a:r>
          </a:p>
          <a:p>
            <a:r>
              <a:rPr lang="en-AU" dirty="0" smtClean="0"/>
              <a:t>More ‘wild west’ than Apples iPad</a:t>
            </a:r>
          </a:p>
          <a:p>
            <a:r>
              <a:rPr lang="en-AU" dirty="0" smtClean="0"/>
              <a:t>Cheaper than iPad too</a:t>
            </a:r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131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270" y="865588"/>
            <a:ext cx="1440160" cy="2364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038" y="3790751"/>
            <a:ext cx="2886075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266" y="847255"/>
            <a:ext cx="1468336" cy="227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017" y="3722858"/>
            <a:ext cx="27908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074" y="515379"/>
            <a:ext cx="1654617" cy="2755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807" y="899922"/>
            <a:ext cx="511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Tap</a:t>
            </a:r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>
            <a:off x="3571360" y="3722858"/>
            <a:ext cx="966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Pinch </a:t>
            </a:r>
            <a:br>
              <a:rPr lang="en-AU" dirty="0" smtClean="0"/>
            </a:br>
            <a:r>
              <a:rPr lang="en-AU" dirty="0" smtClean="0"/>
              <a:t>to Zoom</a:t>
            </a:r>
            <a:endParaRPr lang="en-AU" dirty="0"/>
          </a:p>
        </p:txBody>
      </p:sp>
      <p:sp>
        <p:nvSpPr>
          <p:cNvPr id="11" name="TextBox 10"/>
          <p:cNvSpPr txBox="1"/>
          <p:nvPr/>
        </p:nvSpPr>
        <p:spPr>
          <a:xfrm>
            <a:off x="3492438" y="772943"/>
            <a:ext cx="1240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Double Tap</a:t>
            </a:r>
            <a:endParaRPr lang="en-AU" dirty="0"/>
          </a:p>
        </p:txBody>
      </p:sp>
      <p:sp>
        <p:nvSpPr>
          <p:cNvPr id="12" name="TextBox 11"/>
          <p:cNvSpPr txBox="1"/>
          <p:nvPr/>
        </p:nvSpPr>
        <p:spPr>
          <a:xfrm>
            <a:off x="6104876" y="3399693"/>
            <a:ext cx="1412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dirty="0" smtClean="0"/>
              <a:t>Tap and Hold</a:t>
            </a:r>
          </a:p>
          <a:p>
            <a:pPr algn="ctr"/>
            <a:r>
              <a:rPr lang="en-AU" dirty="0" smtClean="0"/>
              <a:t>(To Drag)</a:t>
            </a:r>
            <a:endParaRPr lang="en-AU" dirty="0"/>
          </a:p>
        </p:txBody>
      </p:sp>
      <p:sp>
        <p:nvSpPr>
          <p:cNvPr id="13" name="TextBox 12"/>
          <p:cNvSpPr txBox="1"/>
          <p:nvPr/>
        </p:nvSpPr>
        <p:spPr>
          <a:xfrm>
            <a:off x="5947204" y="831322"/>
            <a:ext cx="15963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Swipe (flick) </a:t>
            </a:r>
          </a:p>
          <a:p>
            <a:r>
              <a:rPr lang="en-AU" dirty="0" smtClean="0"/>
              <a:t>or Scroll (wipe)</a:t>
            </a:r>
            <a:endParaRPr lang="en-AU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400429" y="880460"/>
            <a:ext cx="728763" cy="272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644434" y="899922"/>
            <a:ext cx="213691" cy="2430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971600" y="5901037"/>
            <a:ext cx="3761499" cy="5522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AU" sz="2400" b="1" dirty="0" smtClean="0">
                <a:latin typeface="Calibri" pitchFamily="34" charset="0"/>
                <a:cs typeface="Arial" pitchFamily="34" charset="0"/>
              </a:rPr>
              <a:t>What are the Basic Moves?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32440" y="6412686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7,8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98143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31433"/>
            <a:ext cx="5476875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399036" y="457200"/>
            <a:ext cx="2362200" cy="2163762"/>
          </a:xfrm>
        </p:spPr>
        <p:txBody>
          <a:bodyPr/>
          <a:lstStyle/>
          <a:p>
            <a:r>
              <a:rPr lang="en-AU" dirty="0" err="1" smtClean="0"/>
              <a:t>Amicroe</a:t>
            </a:r>
            <a:r>
              <a:rPr lang="en-AU" dirty="0" smtClean="0"/>
              <a:t> Controls</a:t>
            </a:r>
            <a:endParaRPr lang="en-AU" dirty="0"/>
          </a:p>
        </p:txBody>
      </p:sp>
      <p:sp>
        <p:nvSpPr>
          <p:cNvPr id="4" name="Rectangular Callout 3"/>
          <p:cNvSpPr/>
          <p:nvPr/>
        </p:nvSpPr>
        <p:spPr>
          <a:xfrm>
            <a:off x="6183489" y="4724400"/>
            <a:ext cx="2600325" cy="1676400"/>
          </a:xfrm>
          <a:prstGeom prst="wedgeRectCallout">
            <a:avLst>
              <a:gd name="adj1" fmla="val -103063"/>
              <a:gd name="adj2" fmla="val 5746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>
                <a:solidFill>
                  <a:schemeClr val="tx1"/>
                </a:solidFill>
              </a:rPr>
              <a:t>Power Button</a:t>
            </a:r>
          </a:p>
          <a:p>
            <a:pPr>
              <a:tabLst>
                <a:tab pos="1162050" algn="l"/>
              </a:tabLst>
            </a:pPr>
            <a:r>
              <a:rPr lang="en-AU" dirty="0" smtClean="0">
                <a:solidFill>
                  <a:schemeClr val="tx1"/>
                </a:solidFill>
              </a:rPr>
              <a:t>Turn On: 	Hold 3 </a:t>
            </a:r>
            <a:r>
              <a:rPr lang="en-AU" dirty="0" err="1" smtClean="0">
                <a:solidFill>
                  <a:schemeClr val="tx1"/>
                </a:solidFill>
              </a:rPr>
              <a:t>secs</a:t>
            </a:r>
            <a:endParaRPr lang="en-AU" dirty="0" smtClean="0">
              <a:solidFill>
                <a:schemeClr val="tx1"/>
              </a:solidFill>
            </a:endParaRPr>
          </a:p>
          <a:p>
            <a:pPr>
              <a:tabLst>
                <a:tab pos="1162050" algn="l"/>
              </a:tabLst>
            </a:pPr>
            <a:r>
              <a:rPr lang="en-AU" dirty="0" smtClean="0">
                <a:solidFill>
                  <a:schemeClr val="tx1"/>
                </a:solidFill>
              </a:rPr>
              <a:t>Standby:	Hold 1 sec</a:t>
            </a:r>
          </a:p>
          <a:p>
            <a:pPr>
              <a:tabLst>
                <a:tab pos="1162050" algn="l"/>
              </a:tabLst>
            </a:pPr>
            <a:r>
              <a:rPr lang="en-AU" dirty="0" smtClean="0">
                <a:solidFill>
                  <a:schemeClr val="tx1"/>
                </a:solidFill>
              </a:rPr>
              <a:t>Waken</a:t>
            </a:r>
            <a:r>
              <a:rPr lang="en-AU" dirty="0">
                <a:solidFill>
                  <a:schemeClr val="tx1"/>
                </a:solidFill>
              </a:rPr>
              <a:t> </a:t>
            </a:r>
            <a:r>
              <a:rPr lang="en-AU" dirty="0" smtClean="0">
                <a:solidFill>
                  <a:schemeClr val="tx1"/>
                </a:solidFill>
              </a:rPr>
              <a:t>:	Hold </a:t>
            </a:r>
            <a:r>
              <a:rPr lang="en-AU" dirty="0">
                <a:solidFill>
                  <a:schemeClr val="tx1"/>
                </a:solidFill>
              </a:rPr>
              <a:t>1 sec</a:t>
            </a:r>
            <a:endParaRPr lang="en-AU" dirty="0" smtClean="0">
              <a:solidFill>
                <a:schemeClr val="tx1"/>
              </a:solidFill>
            </a:endParaRPr>
          </a:p>
          <a:p>
            <a:pPr>
              <a:tabLst>
                <a:tab pos="1162050" algn="l"/>
              </a:tabLst>
            </a:pPr>
            <a:r>
              <a:rPr lang="en-AU" dirty="0" smtClean="0">
                <a:solidFill>
                  <a:schemeClr val="tx1"/>
                </a:solidFill>
              </a:rPr>
              <a:t>Shut Down: 	Hold 5 </a:t>
            </a:r>
            <a:r>
              <a:rPr lang="en-AU" dirty="0" err="1" smtClean="0">
                <a:solidFill>
                  <a:schemeClr val="tx1"/>
                </a:solidFill>
              </a:rPr>
              <a:t>secs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883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274638"/>
            <a:ext cx="4648200" cy="1143000"/>
          </a:xfrm>
        </p:spPr>
        <p:txBody>
          <a:bodyPr/>
          <a:lstStyle/>
          <a:p>
            <a:r>
              <a:rPr lang="en-AU" dirty="0" err="1" smtClean="0"/>
              <a:t>Amicroe</a:t>
            </a:r>
            <a:r>
              <a:rPr lang="en-AU" dirty="0" smtClean="0"/>
              <a:t> </a:t>
            </a:r>
            <a:r>
              <a:rPr lang="en-AU" dirty="0" err="1" smtClean="0"/>
              <a:t>Startup</a:t>
            </a:r>
            <a:endParaRPr lang="en-AU" dirty="0"/>
          </a:p>
        </p:txBody>
      </p:sp>
      <p:pic>
        <p:nvPicPr>
          <p:cNvPr id="1026" name="Picture 2" descr="E:\KHSaveFiles\Seniors Computer Club\Training\Hunter Community College\KH TSS Modules\TSS1.4 Tablets, &amp; Smartphones\Screenshots\Screenshot_2014-02-09-09-02-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90600"/>
            <a:ext cx="3200400" cy="533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KHSaveFiles\Seniors Computer Club\Training\Hunter Community College\KH TSS Modules\TSS1.4 Tablets, &amp; Smartphones\Screenshots\Screenshot_2014-02-09-09-02-5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825" y="1676401"/>
            <a:ext cx="54610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ular Callout 5"/>
          <p:cNvSpPr/>
          <p:nvPr/>
        </p:nvSpPr>
        <p:spPr>
          <a:xfrm>
            <a:off x="4191000" y="5181600"/>
            <a:ext cx="2600325" cy="1371600"/>
          </a:xfrm>
          <a:prstGeom prst="wedgeRectCallout">
            <a:avLst>
              <a:gd name="adj1" fmla="val -139530"/>
              <a:gd name="adj2" fmla="val -83143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>
                <a:solidFill>
                  <a:schemeClr val="tx1"/>
                </a:solidFill>
              </a:rPr>
              <a:t>Swipe to un lock or go to that App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7" name="Rectangular Callout 6"/>
          <p:cNvSpPr/>
          <p:nvPr/>
        </p:nvSpPr>
        <p:spPr>
          <a:xfrm>
            <a:off x="4190999" y="5181600"/>
            <a:ext cx="2600325" cy="1371600"/>
          </a:xfrm>
          <a:prstGeom prst="wedgeRectCallout">
            <a:avLst>
              <a:gd name="adj1" fmla="val 78839"/>
              <a:gd name="adj2" fmla="val -172855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>
                <a:solidFill>
                  <a:schemeClr val="tx1"/>
                </a:solidFill>
              </a:rPr>
              <a:t>Swipe </a:t>
            </a:r>
          </a:p>
          <a:p>
            <a:pPr algn="ctr"/>
            <a:r>
              <a:rPr lang="en-AU" b="1" dirty="0" smtClean="0">
                <a:solidFill>
                  <a:schemeClr val="tx1"/>
                </a:solidFill>
              </a:rPr>
              <a:t>to unlock </a:t>
            </a:r>
          </a:p>
          <a:p>
            <a:pPr algn="ctr"/>
            <a:r>
              <a:rPr lang="en-AU" b="1" dirty="0" smtClean="0">
                <a:solidFill>
                  <a:schemeClr val="tx1"/>
                </a:solidFill>
              </a:rPr>
              <a:t>or go to that App 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344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4638"/>
            <a:ext cx="3962400" cy="639762"/>
          </a:xfrm>
        </p:spPr>
        <p:txBody>
          <a:bodyPr>
            <a:normAutofit fontScale="90000"/>
          </a:bodyPr>
          <a:lstStyle/>
          <a:p>
            <a:r>
              <a:rPr lang="en-AU" dirty="0" err="1" smtClean="0"/>
              <a:t>Amicroe</a:t>
            </a:r>
            <a:r>
              <a:rPr lang="en-AU" dirty="0" smtClean="0"/>
              <a:t> Desktop</a:t>
            </a:r>
            <a:endParaRPr lang="en-AU" dirty="0"/>
          </a:p>
        </p:txBody>
      </p:sp>
      <p:pic>
        <p:nvPicPr>
          <p:cNvPr id="2050" name="Picture 2" descr="E:\KHSaveFiles\Seniors Computer Club\Training\Hunter Community College\KH TSS Modules\TSS1.4 Tablets, &amp; Smartphones\Screenshots\Screenshot_2014-02-09-09-11-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188508"/>
            <a:ext cx="6655153" cy="3993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ular Callout 4"/>
          <p:cNvSpPr/>
          <p:nvPr/>
        </p:nvSpPr>
        <p:spPr>
          <a:xfrm>
            <a:off x="1295400" y="5562600"/>
            <a:ext cx="1219199" cy="762000"/>
          </a:xfrm>
          <a:prstGeom prst="wedgeRectCallout">
            <a:avLst>
              <a:gd name="adj1" fmla="val 3177"/>
              <a:gd name="adj2" fmla="val -121669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Home (Desktop)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287867" y="5548489"/>
            <a:ext cx="894644" cy="533400"/>
          </a:xfrm>
          <a:prstGeom prst="wedgeRectCallout">
            <a:avLst>
              <a:gd name="adj1" fmla="val 75102"/>
              <a:gd name="adj2" fmla="val -146219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Back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7" name="Rectangular Callout 6"/>
          <p:cNvSpPr/>
          <p:nvPr/>
        </p:nvSpPr>
        <p:spPr>
          <a:xfrm>
            <a:off x="2667000" y="5562600"/>
            <a:ext cx="990600" cy="914400"/>
          </a:xfrm>
          <a:prstGeom prst="wedgeRectCallout">
            <a:avLst>
              <a:gd name="adj1" fmla="val -66589"/>
              <a:gd name="adj2" fmla="val -106360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List all running Apps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3810000" y="5548489"/>
            <a:ext cx="990600" cy="533400"/>
          </a:xfrm>
          <a:prstGeom prst="wedgeRectCallout">
            <a:avLst>
              <a:gd name="adj1" fmla="val -33541"/>
              <a:gd name="adj2" fmla="val -130169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Menu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4953000" y="5562600"/>
            <a:ext cx="1371600" cy="609600"/>
          </a:xfrm>
          <a:prstGeom prst="wedgeRectCallout">
            <a:avLst>
              <a:gd name="adj1" fmla="val -12965"/>
              <a:gd name="adj2" fmla="val -93132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Notification Area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7010400" y="5568245"/>
            <a:ext cx="1371600" cy="756356"/>
          </a:xfrm>
          <a:prstGeom prst="wedgeRectCallout">
            <a:avLst>
              <a:gd name="adj1" fmla="val -33541"/>
              <a:gd name="adj2" fmla="val -89405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Swipe up for Settings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00800" y="4724400"/>
            <a:ext cx="1473553" cy="457200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Rectangle 11"/>
          <p:cNvSpPr/>
          <p:nvPr/>
        </p:nvSpPr>
        <p:spPr>
          <a:xfrm>
            <a:off x="4419600" y="4724400"/>
            <a:ext cx="1854553" cy="457200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Rectangular Callout 12"/>
          <p:cNvSpPr/>
          <p:nvPr/>
        </p:nvSpPr>
        <p:spPr>
          <a:xfrm>
            <a:off x="7379052" y="304800"/>
            <a:ext cx="1231547" cy="533400"/>
          </a:xfrm>
          <a:prstGeom prst="wedgeRectCallout">
            <a:avLst>
              <a:gd name="adj1" fmla="val -33368"/>
              <a:gd name="adj2" fmla="val 144963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More Apps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4" name="Rectangular Callout 13"/>
          <p:cNvSpPr/>
          <p:nvPr/>
        </p:nvSpPr>
        <p:spPr>
          <a:xfrm>
            <a:off x="3441612" y="3505200"/>
            <a:ext cx="1727376" cy="990600"/>
          </a:xfrm>
          <a:prstGeom prst="wedgeRectCallout">
            <a:avLst>
              <a:gd name="adj1" fmla="val -28140"/>
              <a:gd name="adj2" fmla="val 15862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Swipe </a:t>
            </a:r>
            <a:r>
              <a:rPr lang="en-AU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 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  <a:sym typeface="Wingdings" panose="05000000000000000000" pitchFamily="2" charset="2"/>
              </a:rPr>
              <a:t>For other desktop screens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5" name="Rectangular Callout 14"/>
          <p:cNvSpPr/>
          <p:nvPr/>
        </p:nvSpPr>
        <p:spPr>
          <a:xfrm>
            <a:off x="658458" y="304800"/>
            <a:ext cx="1231547" cy="685800"/>
          </a:xfrm>
          <a:prstGeom prst="wedgeRectCallout">
            <a:avLst>
              <a:gd name="adj1" fmla="val 39963"/>
              <a:gd name="adj2" fmla="val 98637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Search Internet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6" name="Rectangular Callout 15"/>
          <p:cNvSpPr/>
          <p:nvPr/>
        </p:nvSpPr>
        <p:spPr>
          <a:xfrm>
            <a:off x="914400" y="2651654"/>
            <a:ext cx="1231547" cy="1082146"/>
          </a:xfrm>
          <a:prstGeom prst="wedgeRectCallout">
            <a:avLst>
              <a:gd name="adj1" fmla="val 105962"/>
              <a:gd name="adj2" fmla="val 49695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Tap an icon to start that ‘App’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7" name="Rectangular Callout 16"/>
          <p:cNvSpPr/>
          <p:nvPr/>
        </p:nvSpPr>
        <p:spPr>
          <a:xfrm>
            <a:off x="7010400" y="1804194"/>
            <a:ext cx="1600199" cy="1082146"/>
          </a:xfrm>
          <a:prstGeom prst="wedgeRectCallout">
            <a:avLst>
              <a:gd name="adj1" fmla="val -87796"/>
              <a:gd name="adj2" fmla="val 51781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Get more free / paid ‘Apps’ or ‘Widgets’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8" name="Rectangular Callout 17"/>
          <p:cNvSpPr/>
          <p:nvPr/>
        </p:nvSpPr>
        <p:spPr>
          <a:xfrm>
            <a:off x="4546776" y="1188508"/>
            <a:ext cx="1777824" cy="792692"/>
          </a:xfrm>
          <a:prstGeom prst="wedgeRectCallout">
            <a:avLst>
              <a:gd name="adj1" fmla="val -37288"/>
              <a:gd name="adj2" fmla="val 101698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Clock ‘Widget’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</a:rPr>
              <a:t>Tap to set alarms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84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All Running Apps</a:t>
            </a:r>
            <a:endParaRPr lang="en-AU" dirty="0"/>
          </a:p>
        </p:txBody>
      </p:sp>
      <p:pic>
        <p:nvPicPr>
          <p:cNvPr id="10242" name="Picture 2" descr="E:\KHSaveFiles\Seniors Computer Club\Training\Hunter Community College\KH TSS Modules\TSS1.4 Tablets, &amp; Smartphones\Screenshots\Screenshot_2014-02-09-09-12-4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5400"/>
            <a:ext cx="7620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ular Callout 3"/>
          <p:cNvSpPr/>
          <p:nvPr/>
        </p:nvSpPr>
        <p:spPr>
          <a:xfrm>
            <a:off x="1752601" y="6112932"/>
            <a:ext cx="1828800" cy="668867"/>
          </a:xfrm>
          <a:prstGeom prst="wedgeRectCallout">
            <a:avLst>
              <a:gd name="adj1" fmla="val -17970"/>
              <a:gd name="adj2" fmla="val -102705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Tap to list all running Apps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5" name="Rectangular Callout 4"/>
          <p:cNvSpPr/>
          <p:nvPr/>
        </p:nvSpPr>
        <p:spPr>
          <a:xfrm>
            <a:off x="4676422" y="2209800"/>
            <a:ext cx="1343378" cy="668867"/>
          </a:xfrm>
          <a:prstGeom prst="wedgeRectCallout">
            <a:avLst>
              <a:gd name="adj1" fmla="val -106859"/>
              <a:gd name="adj2" fmla="val -53760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Tap to go to that App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7" name="Rectangular Callout 6"/>
          <p:cNvSpPr/>
          <p:nvPr/>
        </p:nvSpPr>
        <p:spPr>
          <a:xfrm>
            <a:off x="2209800" y="3276600"/>
            <a:ext cx="1727376" cy="800100"/>
          </a:xfrm>
          <a:prstGeom prst="wedgeRectCallout">
            <a:avLst>
              <a:gd name="adj1" fmla="val -28140"/>
              <a:gd name="adj2" fmla="val 15862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Swipe </a:t>
            </a:r>
            <a:r>
              <a:rPr lang="en-AU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 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  <a:sym typeface="Wingdings" panose="05000000000000000000" pitchFamily="2" charset="2"/>
              </a:rPr>
              <a:t>To quit that App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378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Move or Delete </a:t>
            </a:r>
            <a:r>
              <a:rPr lang="en-AU" b="1" dirty="0" smtClean="0"/>
              <a:t>an Icon</a:t>
            </a:r>
            <a:endParaRPr lang="en-AU" b="1" dirty="0"/>
          </a:p>
        </p:txBody>
      </p:sp>
      <p:pic>
        <p:nvPicPr>
          <p:cNvPr id="13314" name="Picture 2" descr="E:\KHSaveFiles\Seniors Computer Club\Training\Hunter Community College\KH TSS Modules\TSS1.4 Tablets, &amp; Smartphones\Screenshots\Screenshot_2014-02-09-10-42-0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47800"/>
            <a:ext cx="7620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ular Callout 4"/>
          <p:cNvSpPr/>
          <p:nvPr/>
        </p:nvSpPr>
        <p:spPr>
          <a:xfrm>
            <a:off x="381000" y="2765778"/>
            <a:ext cx="2057400" cy="2590800"/>
          </a:xfrm>
          <a:prstGeom prst="wedgeRectCallout">
            <a:avLst>
              <a:gd name="adj1" fmla="val 60578"/>
              <a:gd name="adj2" fmla="val -61404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AU" dirty="0" smtClean="0">
                <a:solidFill>
                  <a:schemeClr val="tx1"/>
                </a:solidFill>
              </a:rPr>
              <a:t>Tap and hold the icon to be moved or deleted</a:t>
            </a:r>
          </a:p>
          <a:p>
            <a:pPr marL="342900" indent="-342900">
              <a:buAutoNum type="arabicPeriod"/>
            </a:pPr>
            <a:r>
              <a:rPr lang="en-AU" dirty="0" smtClean="0">
                <a:solidFill>
                  <a:schemeClr val="tx1"/>
                </a:solidFill>
              </a:rPr>
              <a:t>Slide it to its new location, or to the ‘X’ to delete the icon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5334000" y="1600200"/>
            <a:ext cx="1295400" cy="457200"/>
          </a:xfrm>
          <a:prstGeom prst="wedgeRectCallout">
            <a:avLst>
              <a:gd name="adj1" fmla="val -115329"/>
              <a:gd name="adj2" fmla="val -28434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dirty="0" smtClean="0">
                <a:solidFill>
                  <a:schemeClr val="tx1"/>
                </a:solidFill>
              </a:rPr>
              <a:t>Trashcan ‘X’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7" name="Rectangular Callout 6"/>
          <p:cNvSpPr/>
          <p:nvPr/>
        </p:nvSpPr>
        <p:spPr>
          <a:xfrm>
            <a:off x="6983506" y="2765778"/>
            <a:ext cx="1550894" cy="1120422"/>
          </a:xfrm>
          <a:prstGeom prst="wedgeRectCallout">
            <a:avLst>
              <a:gd name="adj1" fmla="val -46108"/>
              <a:gd name="adj2" fmla="val -82352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dirty="0" smtClean="0">
                <a:solidFill>
                  <a:schemeClr val="tx1"/>
                </a:solidFill>
              </a:rPr>
              <a:t>‘+’ indicates corners of icon locations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699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KHSaveFiles\Seniors Computer Club\Training\Hunter Community College\KH TSS Modules\TSS1.4 Tablets, &amp; Smartphones\Screenshots\Screenshot_2014-02-09-09-11-2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59" b="50000"/>
          <a:stretch/>
        </p:blipFill>
        <p:spPr bwMode="auto">
          <a:xfrm>
            <a:off x="228600" y="381000"/>
            <a:ext cx="2105731" cy="1996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200" y="274638"/>
            <a:ext cx="5181600" cy="792162"/>
          </a:xfrm>
        </p:spPr>
        <p:txBody>
          <a:bodyPr>
            <a:normAutofit/>
          </a:bodyPr>
          <a:lstStyle/>
          <a:p>
            <a:r>
              <a:rPr lang="en-AU" sz="3600" dirty="0" smtClean="0"/>
              <a:t>Move Apps to Desktop</a:t>
            </a:r>
            <a:endParaRPr lang="en-AU" sz="3600" dirty="0"/>
          </a:p>
        </p:txBody>
      </p:sp>
      <p:pic>
        <p:nvPicPr>
          <p:cNvPr id="5122" name="Picture 2" descr="E:\KHSaveFiles\Seniors Computer Club\Training\Hunter Community College\KH TSS Modules\TSS1.4 Tablets, &amp; Smartphones\Screenshots\Screenshot_2014-02-09-09-14-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981200"/>
            <a:ext cx="6346825" cy="3808095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ular Callout 5"/>
          <p:cNvSpPr/>
          <p:nvPr/>
        </p:nvSpPr>
        <p:spPr>
          <a:xfrm>
            <a:off x="2514600" y="152400"/>
            <a:ext cx="1231547" cy="685800"/>
          </a:xfrm>
          <a:prstGeom prst="wedgeRectCallout">
            <a:avLst>
              <a:gd name="adj1" fmla="val -77367"/>
              <a:gd name="adj2" fmla="val 26209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>
                <a:solidFill>
                  <a:schemeClr val="tx1"/>
                </a:solidFill>
              </a:rPr>
              <a:t>1. Tap</a:t>
            </a:r>
            <a:endParaRPr lang="en-AU" b="1" dirty="0">
              <a:solidFill>
                <a:schemeClr val="tx1"/>
              </a:solidFill>
            </a:endParaRPr>
          </a:p>
        </p:txBody>
      </p:sp>
      <p:sp>
        <p:nvSpPr>
          <p:cNvPr id="7" name="Rectangular Callout 6"/>
          <p:cNvSpPr/>
          <p:nvPr/>
        </p:nvSpPr>
        <p:spPr>
          <a:xfrm>
            <a:off x="4310238" y="4495800"/>
            <a:ext cx="1861962" cy="914400"/>
          </a:xfrm>
          <a:prstGeom prst="wedgeRectCallout">
            <a:avLst>
              <a:gd name="adj1" fmla="val -32452"/>
              <a:gd name="adj2" fmla="val -125231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>
                <a:solidFill>
                  <a:schemeClr val="tx1"/>
                </a:solidFill>
              </a:rPr>
              <a:t>2. Hold and slide to required spot on desktop</a:t>
            </a:r>
            <a:endParaRPr lang="en-AU" b="1" dirty="0">
              <a:solidFill>
                <a:schemeClr val="tx1"/>
              </a:solidFill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4572000" y="1270000"/>
            <a:ext cx="1861962" cy="914400"/>
          </a:xfrm>
          <a:prstGeom prst="wedgeRectCallout">
            <a:avLst>
              <a:gd name="adj1" fmla="val 90019"/>
              <a:gd name="adj2" fmla="val 5254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Go to Play Store for more Apps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1" name="Rectangular Callout 10"/>
          <p:cNvSpPr/>
          <p:nvPr/>
        </p:nvSpPr>
        <p:spPr>
          <a:xfrm>
            <a:off x="4572000" y="1270000"/>
            <a:ext cx="1861962" cy="914400"/>
          </a:xfrm>
          <a:prstGeom prst="wedgeRectCallout">
            <a:avLst>
              <a:gd name="adj1" fmla="val 36666"/>
              <a:gd name="adj2" fmla="val 117979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Go to Play Store for more Apps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2" name="Rectangular Callout 11"/>
          <p:cNvSpPr/>
          <p:nvPr/>
        </p:nvSpPr>
        <p:spPr>
          <a:xfrm>
            <a:off x="2057400" y="5837273"/>
            <a:ext cx="1861962" cy="715927"/>
          </a:xfrm>
          <a:prstGeom prst="wedgeRectCallout">
            <a:avLst>
              <a:gd name="adj1" fmla="val 76074"/>
              <a:gd name="adj2" fmla="val -68441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Manage all installed Apps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3" name="Rectangular Callout 12"/>
          <p:cNvSpPr/>
          <p:nvPr/>
        </p:nvSpPr>
        <p:spPr>
          <a:xfrm>
            <a:off x="2191986" y="4415190"/>
            <a:ext cx="1727376" cy="990600"/>
          </a:xfrm>
          <a:prstGeom prst="wedgeRectCallout">
            <a:avLst>
              <a:gd name="adj1" fmla="val -28140"/>
              <a:gd name="adj2" fmla="val 15862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Swipe </a:t>
            </a:r>
            <a:r>
              <a:rPr lang="en-AU" dirty="0" smtClean="0">
                <a:solidFill>
                  <a:schemeClr val="tx1"/>
                </a:solidFill>
                <a:sym typeface="Wingdings" panose="05000000000000000000" pitchFamily="2" charset="2"/>
              </a:rPr>
              <a:t> 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  <a:sym typeface="Wingdings" panose="05000000000000000000" pitchFamily="2" charset="2"/>
              </a:rPr>
              <a:t>For other screens of Apps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4" name="Rectangular Callout 13"/>
          <p:cNvSpPr/>
          <p:nvPr/>
        </p:nvSpPr>
        <p:spPr>
          <a:xfrm>
            <a:off x="762001" y="3124199"/>
            <a:ext cx="1331912" cy="761047"/>
          </a:xfrm>
          <a:prstGeom prst="wedgeRectCallout">
            <a:avLst>
              <a:gd name="adj1" fmla="val 91330"/>
              <a:gd name="adj2" fmla="val -47674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Tap to open an App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5" name="Rectangular Callout 14"/>
          <p:cNvSpPr/>
          <p:nvPr/>
        </p:nvSpPr>
        <p:spPr>
          <a:xfrm>
            <a:off x="2819400" y="998749"/>
            <a:ext cx="1568186" cy="761047"/>
          </a:xfrm>
          <a:prstGeom prst="wedgeRectCallout">
            <a:avLst>
              <a:gd name="adj1" fmla="val -1055"/>
              <a:gd name="adj2" fmla="val 109560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Widgets are ‘Active Apps’</a:t>
            </a:r>
            <a:endParaRPr lang="en-AU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093913" y="762000"/>
            <a:ext cx="420687" cy="1219200"/>
          </a:xfrm>
          <a:prstGeom prst="straightConnector1">
            <a:avLst/>
          </a:prstGeom>
          <a:ln w="762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7142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1454</TotalTime>
  <Words>702</Words>
  <Application>Microsoft Office PowerPoint</Application>
  <PresentationFormat>On-screen Show (4:3)</PresentationFormat>
  <Paragraphs>149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Amicroe 7” TouchTab II Budget Android Tablet</vt:lpstr>
      <vt:lpstr>Google Android</vt:lpstr>
      <vt:lpstr>PowerPoint Presentation</vt:lpstr>
      <vt:lpstr>Amicroe Controls</vt:lpstr>
      <vt:lpstr>Amicroe Startup</vt:lpstr>
      <vt:lpstr>Amicroe Desktop</vt:lpstr>
      <vt:lpstr>All Running Apps</vt:lpstr>
      <vt:lpstr>Move or Delete an Icon</vt:lpstr>
      <vt:lpstr>Move Apps to Desktop</vt:lpstr>
      <vt:lpstr>Search the Internet</vt:lpstr>
      <vt:lpstr>Pinch to Zoom In / Out</vt:lpstr>
      <vt:lpstr>Editing Text</vt:lpstr>
      <vt:lpstr>Email Screen</vt:lpstr>
      <vt:lpstr>Create / Send an email</vt:lpstr>
      <vt:lpstr>Camera App - Take a ‘Selfie’</vt:lpstr>
      <vt:lpstr>Aldiko eBooks App</vt:lpstr>
      <vt:lpstr>Transfer Files  to/from PC</vt:lpstr>
      <vt:lpstr>File Manager App</vt:lpstr>
      <vt:lpstr>Settings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Keith</dc:creator>
  <cp:lastModifiedBy>Keith</cp:lastModifiedBy>
  <cp:revision>45</cp:revision>
  <dcterms:created xsi:type="dcterms:W3CDTF">2006-08-16T00:00:00Z</dcterms:created>
  <dcterms:modified xsi:type="dcterms:W3CDTF">2014-02-13T09:41:30Z</dcterms:modified>
</cp:coreProperties>
</file>